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sldIdLst>
    <p:sldId id="256" r:id="rId2"/>
    <p:sldId id="327" r:id="rId3"/>
    <p:sldId id="328" r:id="rId4"/>
    <p:sldId id="400" r:id="rId5"/>
    <p:sldId id="741" r:id="rId6"/>
    <p:sldId id="676" r:id="rId7"/>
    <p:sldId id="776" r:id="rId8"/>
    <p:sldId id="780" r:id="rId9"/>
    <p:sldId id="781" r:id="rId10"/>
    <p:sldId id="791" r:id="rId11"/>
    <p:sldId id="792" r:id="rId12"/>
    <p:sldId id="793" r:id="rId13"/>
    <p:sldId id="752" r:id="rId14"/>
    <p:sldId id="753" r:id="rId15"/>
    <p:sldId id="754" r:id="rId16"/>
    <p:sldId id="757" r:id="rId17"/>
    <p:sldId id="758" r:id="rId18"/>
    <p:sldId id="759" r:id="rId19"/>
    <p:sldId id="760" r:id="rId20"/>
    <p:sldId id="761" r:id="rId21"/>
    <p:sldId id="794" r:id="rId22"/>
    <p:sldId id="795" r:id="rId23"/>
    <p:sldId id="796" r:id="rId24"/>
    <p:sldId id="767" r:id="rId25"/>
    <p:sldId id="769" r:id="rId26"/>
    <p:sldId id="775" r:id="rId27"/>
    <p:sldId id="770" r:id="rId28"/>
    <p:sldId id="771" r:id="rId29"/>
    <p:sldId id="772" r:id="rId30"/>
    <p:sldId id="773" r:id="rId31"/>
    <p:sldId id="774" r:id="rId32"/>
    <p:sldId id="783" r:id="rId33"/>
    <p:sldId id="743" r:id="rId34"/>
    <p:sldId id="744" r:id="rId35"/>
    <p:sldId id="745" r:id="rId36"/>
    <p:sldId id="746" r:id="rId37"/>
    <p:sldId id="747" r:id="rId38"/>
    <p:sldId id="748" r:id="rId39"/>
    <p:sldId id="558" r:id="rId40"/>
    <p:sldId id="559" r:id="rId41"/>
    <p:sldId id="560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4622" autoAdjust="0"/>
  </p:normalViewPr>
  <p:slideViewPr>
    <p:cSldViewPr>
      <p:cViewPr varScale="1">
        <p:scale>
          <a:sx n="63" d="100"/>
          <a:sy n="63" d="100"/>
        </p:scale>
        <p:origin x="79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A56489F3-0009-4AC8-B6F2-D4DE65489CC1}"/>
    <pc:docChg chg="addSld delSld modSld">
      <pc:chgData name="Wittman, Barry" userId="bff186cd-6ce8-41ba-8e8c-e85cdef216de" providerId="ADAL" clId="{A56489F3-0009-4AC8-B6F2-D4DE65489CC1}" dt="2025-10-06T19:51:28.511" v="123" actId="20577"/>
      <pc:docMkLst>
        <pc:docMk/>
      </pc:docMkLst>
      <pc:sldChg chg="modSp modAnim">
        <pc:chgData name="Wittman, Barry" userId="bff186cd-6ce8-41ba-8e8c-e85cdef216de" providerId="ADAL" clId="{A56489F3-0009-4AC8-B6F2-D4DE65489CC1}" dt="2025-10-06T19:48:07.546" v="32" actId="20577"/>
        <pc:sldMkLst>
          <pc:docMk/>
          <pc:sldMk cId="0" sldId="327"/>
        </pc:sldMkLst>
        <pc:spChg chg="mod">
          <ac:chgData name="Wittman, Barry" userId="bff186cd-6ce8-41ba-8e8c-e85cdef216de" providerId="ADAL" clId="{A56489F3-0009-4AC8-B6F2-D4DE65489CC1}" dt="2025-10-06T19:48:07.546" v="32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A56489F3-0009-4AC8-B6F2-D4DE65489CC1}" dt="2025-10-06T19:51:28.511" v="123" actId="20577"/>
        <pc:sldMkLst>
          <pc:docMk/>
          <pc:sldMk cId="2673894022" sldId="559"/>
        </pc:sldMkLst>
        <pc:spChg chg="mod">
          <ac:chgData name="Wittman, Barry" userId="bff186cd-6ce8-41ba-8e8c-e85cdef216de" providerId="ADAL" clId="{A56489F3-0009-4AC8-B6F2-D4DE65489CC1}" dt="2025-10-06T19:51:28.511" v="123" actId="20577"/>
          <ac:spMkLst>
            <pc:docMk/>
            <pc:sldMk cId="2673894022" sldId="559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A56489F3-0009-4AC8-B6F2-D4DE65489CC1}" dt="2025-10-06T19:48:17.569" v="47" actId="6549"/>
        <pc:sldMkLst>
          <pc:docMk/>
          <pc:sldMk cId="1480959243" sldId="676"/>
        </pc:sldMkLst>
        <pc:spChg chg="mod">
          <ac:chgData name="Wittman, Barry" userId="bff186cd-6ce8-41ba-8e8c-e85cdef216de" providerId="ADAL" clId="{A56489F3-0009-4AC8-B6F2-D4DE65489CC1}" dt="2025-10-06T19:48:17.569" v="47" actId="6549"/>
          <ac:spMkLst>
            <pc:docMk/>
            <pc:sldMk cId="1480959243" sldId="676"/>
            <ac:spMk id="2" creationId="{00000000-0000-0000-0000-000000000000}"/>
          </ac:spMkLst>
        </pc:spChg>
      </pc:sldChg>
      <pc:sldChg chg="modSp del">
        <pc:chgData name="Wittman, Barry" userId="bff186cd-6ce8-41ba-8e8c-e85cdef216de" providerId="ADAL" clId="{A56489F3-0009-4AC8-B6F2-D4DE65489CC1}" dt="2025-10-06T19:50:43.404" v="80" actId="2696"/>
        <pc:sldMkLst>
          <pc:docMk/>
          <pc:sldMk cId="519123796" sldId="742"/>
        </pc:sldMkLst>
        <pc:spChg chg="mod">
          <ac:chgData name="Wittman, Barry" userId="bff186cd-6ce8-41ba-8e8c-e85cdef216de" providerId="ADAL" clId="{A56489F3-0009-4AC8-B6F2-D4DE65489CC1}" dt="2025-10-06T19:50:07.695" v="79" actId="20577"/>
          <ac:spMkLst>
            <pc:docMk/>
            <pc:sldMk cId="519123796" sldId="742"/>
            <ac:spMk id="2" creationId="{00000000-0000-0000-0000-000000000000}"/>
          </ac:spMkLst>
        </pc:spChg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4025441055" sldId="752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2069859287" sldId="753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924681872" sldId="754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1714784831" sldId="757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3302012327" sldId="758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2591208865" sldId="759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1162168467" sldId="760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565229426" sldId="761"/>
        </pc:sldMkLst>
      </pc:sldChg>
      <pc:sldChg chg="modSp add">
        <pc:chgData name="Wittman, Barry" userId="bff186cd-6ce8-41ba-8e8c-e85cdef216de" providerId="ADAL" clId="{A56489F3-0009-4AC8-B6F2-D4DE65489CC1}" dt="2025-10-06T19:48:50.402" v="56" actId="20577"/>
        <pc:sldMkLst>
          <pc:docMk/>
          <pc:sldMk cId="1480287851" sldId="776"/>
        </pc:sldMkLst>
        <pc:spChg chg="mod">
          <ac:chgData name="Wittman, Barry" userId="bff186cd-6ce8-41ba-8e8c-e85cdef216de" providerId="ADAL" clId="{A56489F3-0009-4AC8-B6F2-D4DE65489CC1}" dt="2025-10-06T19:48:50.402" v="56" actId="20577"/>
          <ac:spMkLst>
            <pc:docMk/>
            <pc:sldMk cId="1480287851" sldId="776"/>
            <ac:spMk id="4" creationId="{00000000-0000-0000-0000-000000000000}"/>
          </ac:spMkLst>
        </pc:spChg>
      </pc:sldChg>
      <pc:sldChg chg="add del">
        <pc:chgData name="Wittman, Barry" userId="bff186cd-6ce8-41ba-8e8c-e85cdef216de" providerId="ADAL" clId="{A56489F3-0009-4AC8-B6F2-D4DE65489CC1}" dt="2025-10-06T19:49:00.394" v="59" actId="2696"/>
        <pc:sldMkLst>
          <pc:docMk/>
          <pc:sldMk cId="3234901455" sldId="777"/>
        </pc:sldMkLst>
      </pc:sldChg>
      <pc:sldChg chg="add del">
        <pc:chgData name="Wittman, Barry" userId="bff186cd-6ce8-41ba-8e8c-e85cdef216de" providerId="ADAL" clId="{A56489F3-0009-4AC8-B6F2-D4DE65489CC1}" dt="2025-10-06T19:49:00.399" v="60" actId="2696"/>
        <pc:sldMkLst>
          <pc:docMk/>
          <pc:sldMk cId="3379066249" sldId="778"/>
        </pc:sldMkLst>
      </pc:sldChg>
      <pc:sldChg chg="add del">
        <pc:chgData name="Wittman, Barry" userId="bff186cd-6ce8-41ba-8e8c-e85cdef216de" providerId="ADAL" clId="{A56489F3-0009-4AC8-B6F2-D4DE65489CC1}" dt="2025-10-06T19:49:00.378" v="57" actId="2696"/>
        <pc:sldMkLst>
          <pc:docMk/>
          <pc:sldMk cId="2155962235" sldId="779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1329032146" sldId="780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2450713278" sldId="781"/>
        </pc:sldMkLst>
      </pc:sldChg>
      <pc:sldChg chg="add del">
        <pc:chgData name="Wittman, Barry" userId="bff186cd-6ce8-41ba-8e8c-e85cdef216de" providerId="ADAL" clId="{A56489F3-0009-4AC8-B6F2-D4DE65489CC1}" dt="2025-10-06T19:49:00.378" v="58" actId="2696"/>
        <pc:sldMkLst>
          <pc:docMk/>
          <pc:sldMk cId="4003314738" sldId="790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3452218694" sldId="791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791467326" sldId="792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2421726607" sldId="793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897311312" sldId="794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3242912524" sldId="795"/>
        </pc:sldMkLst>
      </pc:sldChg>
      <pc:sldChg chg="add">
        <pc:chgData name="Wittman, Barry" userId="bff186cd-6ce8-41ba-8e8c-e85cdef216de" providerId="ADAL" clId="{A56489F3-0009-4AC8-B6F2-D4DE65489CC1}" dt="2025-10-06T19:48:46.116" v="48"/>
        <pc:sldMkLst>
          <pc:docMk/>
          <pc:sldMk cId="960439268" sldId="79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421AD-DC8D-4CFC-A203-0A0784A9BFD3}" type="doc">
      <dgm:prSet loTypeId="urn:microsoft.com/office/officeart/2005/8/layout/venn2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CF65EDD-A208-4E91-AC78-70BD04017914}">
      <dgm:prSet phldrT="[Text]" custT="1"/>
      <dgm:spPr/>
      <dgm:t>
        <a:bodyPr/>
        <a:lstStyle/>
        <a:p>
          <a:r>
            <a:rPr lang="en-US" sz="2000" b="1"/>
            <a:t>Unclassified</a:t>
          </a:r>
          <a:endParaRPr lang="en-US" sz="2000" b="1" dirty="0"/>
        </a:p>
      </dgm:t>
    </dgm:pt>
    <dgm:pt modelId="{D4E5EFCE-98D3-4A79-969C-D1D529B4DE22}" type="parTrans" cxnId="{0B3AF0D3-05EA-4D30-89CE-D9ED221D4793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CFF59491-5E5F-46E0-A30A-747FAC3E7E27}" type="sibTrans" cxnId="{0B3AF0D3-05EA-4D30-89CE-D9ED221D4793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298D3E0A-0BDB-498D-B192-B173EB55E452}">
      <dgm:prSet phldrT="[Text]" custT="1"/>
      <dgm:spPr/>
      <dgm:t>
        <a:bodyPr/>
        <a:lstStyle/>
        <a:p>
          <a:r>
            <a:rPr lang="en-US" sz="2000" b="1"/>
            <a:t>Confidential</a:t>
          </a:r>
          <a:endParaRPr lang="en-US" sz="2000" b="1" dirty="0"/>
        </a:p>
      </dgm:t>
    </dgm:pt>
    <dgm:pt modelId="{D260C013-5217-4DF9-BFF2-EA031126D804}" type="parTrans" cxnId="{A47C01B9-5D36-4612-8125-BC2F34B6A2D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5EE36CF0-4A1D-47E4-8264-CA4B177BD789}" type="sibTrans" cxnId="{A47C01B9-5D36-4612-8125-BC2F34B6A2D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B393C50B-629C-4C15-8E7D-30FDE0878496}">
      <dgm:prSet phldrT="[Text]" custT="1"/>
      <dgm:spPr/>
      <dgm:t>
        <a:bodyPr/>
        <a:lstStyle/>
        <a:p>
          <a:r>
            <a:rPr lang="en-US" sz="2000" b="1"/>
            <a:t>Secret</a:t>
          </a:r>
          <a:endParaRPr lang="en-US" sz="2000" b="1" dirty="0"/>
        </a:p>
      </dgm:t>
    </dgm:pt>
    <dgm:pt modelId="{BFA1E4D3-6E9C-4452-8809-D7269B99CD01}" type="parTrans" cxnId="{402C7110-4FB7-4805-9A6A-40B9F522FE40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E76D41B1-634F-4A6D-ACE9-AB6B05B2DDF0}" type="sibTrans" cxnId="{402C7110-4FB7-4805-9A6A-40B9F522FE40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963DBB12-73A3-4998-80C1-1B8439CAC5B9}">
      <dgm:prSet phldrT="[Text]" custT="1"/>
      <dgm:spPr/>
      <dgm:t>
        <a:bodyPr/>
        <a:lstStyle/>
        <a:p>
          <a:r>
            <a:rPr lang="en-US" sz="2000" b="1"/>
            <a:t>Top Secret</a:t>
          </a:r>
          <a:endParaRPr lang="en-US" sz="2000" b="1" dirty="0"/>
        </a:p>
      </dgm:t>
    </dgm:pt>
    <dgm:pt modelId="{1A0740F0-CE4A-433F-AE16-A5CE4F55B91C}" type="parTrans" cxnId="{4703FD83-6AD7-4990-9615-EABE1F0B5846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1E4B376C-DB5A-429D-86CE-A6C3A92CFF59}" type="sibTrans" cxnId="{4703FD83-6AD7-4990-9615-EABE1F0B5846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76AC3002-541B-4190-B28B-7A51121F26A8}">
      <dgm:prSet phldrT="[Text]" custT="1"/>
      <dgm:spPr/>
      <dgm:t>
        <a:bodyPr/>
        <a:lstStyle/>
        <a:p>
          <a:r>
            <a:rPr lang="en-US" sz="2000" b="1"/>
            <a:t>Restricted</a:t>
          </a:r>
          <a:endParaRPr lang="en-US" sz="2000" b="1" dirty="0"/>
        </a:p>
      </dgm:t>
    </dgm:pt>
    <dgm:pt modelId="{13DFFB1D-C208-4528-9191-4D55A12D6BE0}" type="parTrans" cxnId="{A3E0FB99-FECB-447A-9763-AC5A2845B6E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3200D105-EEE7-4F51-A479-157135BD9DE1}" type="sibTrans" cxnId="{A3E0FB99-FECB-447A-9763-AC5A2845B6E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BE1F854A-86C3-47F1-AB84-D6D46E68AEE7}" type="pres">
      <dgm:prSet presAssocID="{409421AD-DC8D-4CFC-A203-0A0784A9BFD3}" presName="Name0" presStyleCnt="0">
        <dgm:presLayoutVars>
          <dgm:chMax val="7"/>
          <dgm:resizeHandles val="exact"/>
        </dgm:presLayoutVars>
      </dgm:prSet>
      <dgm:spPr/>
    </dgm:pt>
    <dgm:pt modelId="{C4703E38-7AF0-492E-985F-8C01CEFAA5D4}" type="pres">
      <dgm:prSet presAssocID="{409421AD-DC8D-4CFC-A203-0A0784A9BFD3}" presName="comp1" presStyleCnt="0"/>
      <dgm:spPr/>
    </dgm:pt>
    <dgm:pt modelId="{AEFF1CF5-E4FD-43E9-B067-2F11B815465B}" type="pres">
      <dgm:prSet presAssocID="{409421AD-DC8D-4CFC-A203-0A0784A9BFD3}" presName="circle1" presStyleLbl="node1" presStyleIdx="0" presStyleCnt="5"/>
      <dgm:spPr/>
    </dgm:pt>
    <dgm:pt modelId="{A9EB7E2A-15C5-460B-A2D6-557A3CB253DF}" type="pres">
      <dgm:prSet presAssocID="{409421AD-DC8D-4CFC-A203-0A0784A9BFD3}" presName="c1text" presStyleLbl="node1" presStyleIdx="0" presStyleCnt="5">
        <dgm:presLayoutVars>
          <dgm:bulletEnabled val="1"/>
        </dgm:presLayoutVars>
      </dgm:prSet>
      <dgm:spPr/>
    </dgm:pt>
    <dgm:pt modelId="{7F0D5825-4914-454E-A1B4-87AC663698E1}" type="pres">
      <dgm:prSet presAssocID="{409421AD-DC8D-4CFC-A203-0A0784A9BFD3}" presName="comp2" presStyleCnt="0"/>
      <dgm:spPr/>
    </dgm:pt>
    <dgm:pt modelId="{0755AB49-7231-4351-8515-C89178710C58}" type="pres">
      <dgm:prSet presAssocID="{409421AD-DC8D-4CFC-A203-0A0784A9BFD3}" presName="circle2" presStyleLbl="node1" presStyleIdx="1" presStyleCnt="5"/>
      <dgm:spPr/>
    </dgm:pt>
    <dgm:pt modelId="{944AA551-0606-4AAB-B87F-FE4243EE879D}" type="pres">
      <dgm:prSet presAssocID="{409421AD-DC8D-4CFC-A203-0A0784A9BFD3}" presName="c2text" presStyleLbl="node1" presStyleIdx="1" presStyleCnt="5">
        <dgm:presLayoutVars>
          <dgm:bulletEnabled val="1"/>
        </dgm:presLayoutVars>
      </dgm:prSet>
      <dgm:spPr/>
    </dgm:pt>
    <dgm:pt modelId="{83A6D177-AC78-444E-B8F6-8FCD907C825E}" type="pres">
      <dgm:prSet presAssocID="{409421AD-DC8D-4CFC-A203-0A0784A9BFD3}" presName="comp3" presStyleCnt="0"/>
      <dgm:spPr/>
    </dgm:pt>
    <dgm:pt modelId="{9D05EEBB-37BA-4756-90D1-838407B24C10}" type="pres">
      <dgm:prSet presAssocID="{409421AD-DC8D-4CFC-A203-0A0784A9BFD3}" presName="circle3" presStyleLbl="node1" presStyleIdx="2" presStyleCnt="5"/>
      <dgm:spPr/>
    </dgm:pt>
    <dgm:pt modelId="{846773D6-9F21-4468-92D8-0201DB555C11}" type="pres">
      <dgm:prSet presAssocID="{409421AD-DC8D-4CFC-A203-0A0784A9BFD3}" presName="c3text" presStyleLbl="node1" presStyleIdx="2" presStyleCnt="5">
        <dgm:presLayoutVars>
          <dgm:bulletEnabled val="1"/>
        </dgm:presLayoutVars>
      </dgm:prSet>
      <dgm:spPr/>
    </dgm:pt>
    <dgm:pt modelId="{61E58749-5334-4321-AA00-A4B24B3B7029}" type="pres">
      <dgm:prSet presAssocID="{409421AD-DC8D-4CFC-A203-0A0784A9BFD3}" presName="comp4" presStyleCnt="0"/>
      <dgm:spPr/>
    </dgm:pt>
    <dgm:pt modelId="{CBB2D10F-7447-40D3-9F53-78E57D246FBE}" type="pres">
      <dgm:prSet presAssocID="{409421AD-DC8D-4CFC-A203-0A0784A9BFD3}" presName="circle4" presStyleLbl="node1" presStyleIdx="3" presStyleCnt="5"/>
      <dgm:spPr/>
    </dgm:pt>
    <dgm:pt modelId="{0F118B66-E658-4BF8-9437-B67F3D007BF7}" type="pres">
      <dgm:prSet presAssocID="{409421AD-DC8D-4CFC-A203-0A0784A9BFD3}" presName="c4text" presStyleLbl="node1" presStyleIdx="3" presStyleCnt="5">
        <dgm:presLayoutVars>
          <dgm:bulletEnabled val="1"/>
        </dgm:presLayoutVars>
      </dgm:prSet>
      <dgm:spPr/>
    </dgm:pt>
    <dgm:pt modelId="{CBB79A5B-F07C-469E-8E70-F29BE1D453BA}" type="pres">
      <dgm:prSet presAssocID="{409421AD-DC8D-4CFC-A203-0A0784A9BFD3}" presName="comp5" presStyleCnt="0"/>
      <dgm:spPr/>
    </dgm:pt>
    <dgm:pt modelId="{0B47B7F8-3C99-416E-916E-6FFC04EEEA5E}" type="pres">
      <dgm:prSet presAssocID="{409421AD-DC8D-4CFC-A203-0A0784A9BFD3}" presName="circle5" presStyleLbl="node1" presStyleIdx="4" presStyleCnt="5"/>
      <dgm:spPr/>
    </dgm:pt>
    <dgm:pt modelId="{CF567F3C-B9B1-4FF0-8BC1-81DBE75FFBA1}" type="pres">
      <dgm:prSet presAssocID="{409421AD-DC8D-4CFC-A203-0A0784A9BFD3}" presName="c5text" presStyleLbl="node1" presStyleIdx="4" presStyleCnt="5">
        <dgm:presLayoutVars>
          <dgm:bulletEnabled val="1"/>
        </dgm:presLayoutVars>
      </dgm:prSet>
      <dgm:spPr/>
    </dgm:pt>
  </dgm:ptLst>
  <dgm:cxnLst>
    <dgm:cxn modelId="{402C7110-4FB7-4805-9A6A-40B9F522FE40}" srcId="{409421AD-DC8D-4CFC-A203-0A0784A9BFD3}" destId="{B393C50B-629C-4C15-8E7D-30FDE0878496}" srcOrd="3" destOrd="0" parTransId="{BFA1E4D3-6E9C-4452-8809-D7269B99CD01}" sibTransId="{E76D41B1-634F-4A6D-ACE9-AB6B05B2DDF0}"/>
    <dgm:cxn modelId="{98DBCA1C-FCE2-4524-A29E-C10F962797D2}" type="presOf" srcId="{298D3E0A-0BDB-498D-B192-B173EB55E452}" destId="{846773D6-9F21-4468-92D8-0201DB555C11}" srcOrd="1" destOrd="0" presId="urn:microsoft.com/office/officeart/2005/8/layout/venn2"/>
    <dgm:cxn modelId="{3D423837-6435-4ECC-A79C-3BF6EA2B6A4F}" type="presOf" srcId="{298D3E0A-0BDB-498D-B192-B173EB55E452}" destId="{9D05EEBB-37BA-4756-90D1-838407B24C10}" srcOrd="0" destOrd="0" presId="urn:microsoft.com/office/officeart/2005/8/layout/venn2"/>
    <dgm:cxn modelId="{D24E4C3A-3376-414B-A739-0DC81173CB6B}" type="presOf" srcId="{76AC3002-541B-4190-B28B-7A51121F26A8}" destId="{0755AB49-7231-4351-8515-C89178710C58}" srcOrd="0" destOrd="0" presId="urn:microsoft.com/office/officeart/2005/8/layout/venn2"/>
    <dgm:cxn modelId="{2906E56F-D7CA-429C-9AF0-0A538FC6F0EB}" type="presOf" srcId="{963DBB12-73A3-4998-80C1-1B8439CAC5B9}" destId="{0B47B7F8-3C99-416E-916E-6FFC04EEEA5E}" srcOrd="0" destOrd="0" presId="urn:microsoft.com/office/officeart/2005/8/layout/venn2"/>
    <dgm:cxn modelId="{4703FD83-6AD7-4990-9615-EABE1F0B5846}" srcId="{409421AD-DC8D-4CFC-A203-0A0784A9BFD3}" destId="{963DBB12-73A3-4998-80C1-1B8439CAC5B9}" srcOrd="4" destOrd="0" parTransId="{1A0740F0-CE4A-433F-AE16-A5CE4F55B91C}" sibTransId="{1E4B376C-DB5A-429D-86CE-A6C3A92CFF59}"/>
    <dgm:cxn modelId="{0349EE8F-8D66-45D5-B628-CEA7FBE9D221}" type="presOf" srcId="{4CF65EDD-A208-4E91-AC78-70BD04017914}" destId="{AEFF1CF5-E4FD-43E9-B067-2F11B815465B}" srcOrd="0" destOrd="0" presId="urn:microsoft.com/office/officeart/2005/8/layout/venn2"/>
    <dgm:cxn modelId="{8B6FE896-36E3-45EF-A512-7DF3F813984A}" type="presOf" srcId="{B393C50B-629C-4C15-8E7D-30FDE0878496}" destId="{CBB2D10F-7447-40D3-9F53-78E57D246FBE}" srcOrd="0" destOrd="0" presId="urn:microsoft.com/office/officeart/2005/8/layout/venn2"/>
    <dgm:cxn modelId="{A3E0FB99-FECB-447A-9763-AC5A2845B6EA}" srcId="{409421AD-DC8D-4CFC-A203-0A0784A9BFD3}" destId="{76AC3002-541B-4190-B28B-7A51121F26A8}" srcOrd="1" destOrd="0" parTransId="{13DFFB1D-C208-4528-9191-4D55A12D6BE0}" sibTransId="{3200D105-EEE7-4F51-A479-157135BD9DE1}"/>
    <dgm:cxn modelId="{7780DA9F-5B90-4FD4-8789-48008F850AB2}" type="presOf" srcId="{B393C50B-629C-4C15-8E7D-30FDE0878496}" destId="{0F118B66-E658-4BF8-9437-B67F3D007BF7}" srcOrd="1" destOrd="0" presId="urn:microsoft.com/office/officeart/2005/8/layout/venn2"/>
    <dgm:cxn modelId="{BC0B44A8-41B6-4617-AF01-65EDE1A80AD9}" type="presOf" srcId="{963DBB12-73A3-4998-80C1-1B8439CAC5B9}" destId="{CF567F3C-B9B1-4FF0-8BC1-81DBE75FFBA1}" srcOrd="1" destOrd="0" presId="urn:microsoft.com/office/officeart/2005/8/layout/venn2"/>
    <dgm:cxn modelId="{A47C01B9-5D36-4612-8125-BC2F34B6A2DA}" srcId="{409421AD-DC8D-4CFC-A203-0A0784A9BFD3}" destId="{298D3E0A-0BDB-498D-B192-B173EB55E452}" srcOrd="2" destOrd="0" parTransId="{D260C013-5217-4DF9-BFF2-EA031126D804}" sibTransId="{5EE36CF0-4A1D-47E4-8264-CA4B177BD789}"/>
    <dgm:cxn modelId="{BA3CCDBD-E8C2-45D1-AA78-E951CD098283}" type="presOf" srcId="{4CF65EDD-A208-4E91-AC78-70BD04017914}" destId="{A9EB7E2A-15C5-460B-A2D6-557A3CB253DF}" srcOrd="1" destOrd="0" presId="urn:microsoft.com/office/officeart/2005/8/layout/venn2"/>
    <dgm:cxn modelId="{0B3AF0D3-05EA-4D30-89CE-D9ED221D4793}" srcId="{409421AD-DC8D-4CFC-A203-0A0784A9BFD3}" destId="{4CF65EDD-A208-4E91-AC78-70BD04017914}" srcOrd="0" destOrd="0" parTransId="{D4E5EFCE-98D3-4A79-969C-D1D529B4DE22}" sibTransId="{CFF59491-5E5F-46E0-A30A-747FAC3E7E27}"/>
    <dgm:cxn modelId="{04F909EA-EC98-4F09-B7E8-D6F3FD06763A}" type="presOf" srcId="{76AC3002-541B-4190-B28B-7A51121F26A8}" destId="{944AA551-0606-4AAB-B87F-FE4243EE879D}" srcOrd="1" destOrd="0" presId="urn:microsoft.com/office/officeart/2005/8/layout/venn2"/>
    <dgm:cxn modelId="{8F0BDEF3-66A0-4611-8880-D36DC5781139}" type="presOf" srcId="{409421AD-DC8D-4CFC-A203-0A0784A9BFD3}" destId="{BE1F854A-86C3-47F1-AB84-D6D46E68AEE7}" srcOrd="0" destOrd="0" presId="urn:microsoft.com/office/officeart/2005/8/layout/venn2"/>
    <dgm:cxn modelId="{6454FB64-5887-43E1-89FF-FF7A378C36EE}" type="presParOf" srcId="{BE1F854A-86C3-47F1-AB84-D6D46E68AEE7}" destId="{C4703E38-7AF0-492E-985F-8C01CEFAA5D4}" srcOrd="0" destOrd="0" presId="urn:microsoft.com/office/officeart/2005/8/layout/venn2"/>
    <dgm:cxn modelId="{DEE90E4F-C171-40F9-A5CA-959EBCD8C04D}" type="presParOf" srcId="{C4703E38-7AF0-492E-985F-8C01CEFAA5D4}" destId="{AEFF1CF5-E4FD-43E9-B067-2F11B815465B}" srcOrd="0" destOrd="0" presId="urn:microsoft.com/office/officeart/2005/8/layout/venn2"/>
    <dgm:cxn modelId="{5D217889-1A7E-4FA1-9525-894D6FB7DA69}" type="presParOf" srcId="{C4703E38-7AF0-492E-985F-8C01CEFAA5D4}" destId="{A9EB7E2A-15C5-460B-A2D6-557A3CB253DF}" srcOrd="1" destOrd="0" presId="urn:microsoft.com/office/officeart/2005/8/layout/venn2"/>
    <dgm:cxn modelId="{E8C8DD9F-F0FB-49E6-8D45-E6600341B942}" type="presParOf" srcId="{BE1F854A-86C3-47F1-AB84-D6D46E68AEE7}" destId="{7F0D5825-4914-454E-A1B4-87AC663698E1}" srcOrd="1" destOrd="0" presId="urn:microsoft.com/office/officeart/2005/8/layout/venn2"/>
    <dgm:cxn modelId="{C58CE7F3-A7F2-4F57-BA04-C85B2C397AE3}" type="presParOf" srcId="{7F0D5825-4914-454E-A1B4-87AC663698E1}" destId="{0755AB49-7231-4351-8515-C89178710C58}" srcOrd="0" destOrd="0" presId="urn:microsoft.com/office/officeart/2005/8/layout/venn2"/>
    <dgm:cxn modelId="{754A03A0-39E9-4DC5-921A-FB4712C74F5F}" type="presParOf" srcId="{7F0D5825-4914-454E-A1B4-87AC663698E1}" destId="{944AA551-0606-4AAB-B87F-FE4243EE879D}" srcOrd="1" destOrd="0" presId="urn:microsoft.com/office/officeart/2005/8/layout/venn2"/>
    <dgm:cxn modelId="{FF48BD7B-5ED4-4566-9463-4317C7206B1E}" type="presParOf" srcId="{BE1F854A-86C3-47F1-AB84-D6D46E68AEE7}" destId="{83A6D177-AC78-444E-B8F6-8FCD907C825E}" srcOrd="2" destOrd="0" presId="urn:microsoft.com/office/officeart/2005/8/layout/venn2"/>
    <dgm:cxn modelId="{707AACEC-62DD-4C0A-B908-45D3EBBC4C9C}" type="presParOf" srcId="{83A6D177-AC78-444E-B8F6-8FCD907C825E}" destId="{9D05EEBB-37BA-4756-90D1-838407B24C10}" srcOrd="0" destOrd="0" presId="urn:microsoft.com/office/officeart/2005/8/layout/venn2"/>
    <dgm:cxn modelId="{3CADA8D7-4775-4EEC-A4AF-376F20E8DC88}" type="presParOf" srcId="{83A6D177-AC78-444E-B8F6-8FCD907C825E}" destId="{846773D6-9F21-4468-92D8-0201DB555C11}" srcOrd="1" destOrd="0" presId="urn:microsoft.com/office/officeart/2005/8/layout/venn2"/>
    <dgm:cxn modelId="{30B5E4E6-B019-4DAB-9D4A-666D6C8949B3}" type="presParOf" srcId="{BE1F854A-86C3-47F1-AB84-D6D46E68AEE7}" destId="{61E58749-5334-4321-AA00-A4B24B3B7029}" srcOrd="3" destOrd="0" presId="urn:microsoft.com/office/officeart/2005/8/layout/venn2"/>
    <dgm:cxn modelId="{DA167813-026D-4869-B809-BD75BA36C19C}" type="presParOf" srcId="{61E58749-5334-4321-AA00-A4B24B3B7029}" destId="{CBB2D10F-7447-40D3-9F53-78E57D246FBE}" srcOrd="0" destOrd="0" presId="urn:microsoft.com/office/officeart/2005/8/layout/venn2"/>
    <dgm:cxn modelId="{F5F07720-C243-4651-BE54-69E59666A57F}" type="presParOf" srcId="{61E58749-5334-4321-AA00-A4B24B3B7029}" destId="{0F118B66-E658-4BF8-9437-B67F3D007BF7}" srcOrd="1" destOrd="0" presId="urn:microsoft.com/office/officeart/2005/8/layout/venn2"/>
    <dgm:cxn modelId="{0FAC13DA-2326-40D1-9919-B4E3D77221B7}" type="presParOf" srcId="{BE1F854A-86C3-47F1-AB84-D6D46E68AEE7}" destId="{CBB79A5B-F07C-469E-8E70-F29BE1D453BA}" srcOrd="4" destOrd="0" presId="urn:microsoft.com/office/officeart/2005/8/layout/venn2"/>
    <dgm:cxn modelId="{0B05D7DD-44F3-4A5B-ACA0-8E3623736941}" type="presParOf" srcId="{CBB79A5B-F07C-469E-8E70-F29BE1D453BA}" destId="{0B47B7F8-3C99-416E-916E-6FFC04EEEA5E}" srcOrd="0" destOrd="0" presId="urn:microsoft.com/office/officeart/2005/8/layout/venn2"/>
    <dgm:cxn modelId="{83D2B8E7-551B-47A9-9722-227571049178}" type="presParOf" srcId="{CBB79A5B-F07C-469E-8E70-F29BE1D453BA}" destId="{CF567F3C-B9B1-4FF0-8BC1-81DBE75FFBA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F1CF5-E4FD-43E9-B067-2F11B815465B}">
      <dsp:nvSpPr>
        <dsp:cNvPr id="0" name=""/>
        <dsp:cNvSpPr/>
      </dsp:nvSpPr>
      <dsp:spPr>
        <a:xfrm>
          <a:off x="1001896" y="0"/>
          <a:ext cx="4625607" cy="462560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Unclassified</a:t>
          </a:r>
          <a:endParaRPr lang="en-US" sz="2000" b="1" kern="1200" dirty="0"/>
        </a:p>
      </dsp:txBody>
      <dsp:txXfrm>
        <a:off x="2447398" y="231280"/>
        <a:ext cx="1734603" cy="462560"/>
      </dsp:txXfrm>
    </dsp:sp>
    <dsp:sp modelId="{0755AB49-7231-4351-8515-C89178710C58}">
      <dsp:nvSpPr>
        <dsp:cNvPr id="0" name=""/>
        <dsp:cNvSpPr/>
      </dsp:nvSpPr>
      <dsp:spPr>
        <a:xfrm>
          <a:off x="1348816" y="693841"/>
          <a:ext cx="3931766" cy="3931766"/>
        </a:xfrm>
        <a:prstGeom prst="ellips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Restricted</a:t>
          </a:r>
          <a:endParaRPr lang="en-US" sz="2000" b="1" kern="1200" dirty="0"/>
        </a:p>
      </dsp:txBody>
      <dsp:txXfrm>
        <a:off x="2466912" y="919917"/>
        <a:ext cx="1695574" cy="452153"/>
      </dsp:txXfrm>
    </dsp:sp>
    <dsp:sp modelId="{9D05EEBB-37BA-4756-90D1-838407B24C10}">
      <dsp:nvSpPr>
        <dsp:cNvPr id="0" name=""/>
        <dsp:cNvSpPr/>
      </dsp:nvSpPr>
      <dsp:spPr>
        <a:xfrm>
          <a:off x="1695737" y="1387682"/>
          <a:ext cx="3237925" cy="3237925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Confidential</a:t>
          </a:r>
          <a:endParaRPr lang="en-US" sz="2000" b="1" kern="1200" dirty="0"/>
        </a:p>
      </dsp:txBody>
      <dsp:txXfrm>
        <a:off x="2476886" y="1611099"/>
        <a:ext cx="1675626" cy="446833"/>
      </dsp:txXfrm>
    </dsp:sp>
    <dsp:sp modelId="{CBB2D10F-7447-40D3-9F53-78E57D246FBE}">
      <dsp:nvSpPr>
        <dsp:cNvPr id="0" name=""/>
        <dsp:cNvSpPr/>
      </dsp:nvSpPr>
      <dsp:spPr>
        <a:xfrm>
          <a:off x="2042657" y="2081523"/>
          <a:ext cx="2544084" cy="2544084"/>
        </a:xfrm>
        <a:prstGeom prst="ellips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Secret</a:t>
          </a:r>
          <a:endParaRPr lang="en-US" sz="2000" b="1" kern="1200" dirty="0"/>
        </a:p>
      </dsp:txBody>
      <dsp:txXfrm>
        <a:off x="2627797" y="2310491"/>
        <a:ext cx="1373805" cy="457935"/>
      </dsp:txXfrm>
    </dsp:sp>
    <dsp:sp modelId="{0B47B7F8-3C99-416E-916E-6FFC04EEEA5E}">
      <dsp:nvSpPr>
        <dsp:cNvPr id="0" name=""/>
        <dsp:cNvSpPr/>
      </dsp:nvSpPr>
      <dsp:spPr>
        <a:xfrm>
          <a:off x="2389578" y="2775364"/>
          <a:ext cx="1850243" cy="1850243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Top Secret</a:t>
          </a:r>
          <a:endParaRPr lang="en-US" sz="2000" b="1" kern="1200" dirty="0"/>
        </a:p>
      </dsp:txBody>
      <dsp:txXfrm>
        <a:off x="2660540" y="3237925"/>
        <a:ext cx="1308319" cy="925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e-mail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PGP (Pretty Good Privacy) is a system that uses the encryption mechanisms we described to send safe e-mails</a:t>
            </a:r>
          </a:p>
          <a:p>
            <a:pPr lvl="1"/>
            <a:r>
              <a:rPr lang="en-US" dirty="0"/>
              <a:t>The public key system uses a decentralized web of trust where you add your friends' keys to your web and get keys for their friends and friends of friends</a:t>
            </a:r>
          </a:p>
          <a:p>
            <a:r>
              <a:rPr lang="en-US" dirty="0"/>
              <a:t>S/MIME is a standard that is like PGP, but it uses hierarchies of trust based on certificates from central authorities instead of a web</a:t>
            </a:r>
          </a:p>
        </p:txBody>
      </p:sp>
    </p:spTree>
    <p:extLst>
      <p:ext uri="{BB962C8B-B14F-4D97-AF65-F5344CB8AC3E}">
        <p14:creationId xmlns:p14="http://schemas.microsoft.com/office/powerpoint/2010/main" val="345221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7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OS has to enforce much of the computer security we want</a:t>
            </a:r>
          </a:p>
          <a:p>
            <a:pPr lvl="1"/>
            <a:r>
              <a:rPr lang="en-US" dirty="0"/>
              <a:t>Multiple processes are running at the same time</a:t>
            </a:r>
          </a:p>
          <a:p>
            <a:r>
              <a:rPr lang="en-US" dirty="0"/>
              <a:t>We want protection for:</a:t>
            </a:r>
          </a:p>
          <a:p>
            <a:pPr lvl="1"/>
            <a:r>
              <a:rPr lang="en-US" dirty="0"/>
              <a:t>Memory</a:t>
            </a:r>
          </a:p>
          <a:p>
            <a:pPr lvl="1"/>
            <a:r>
              <a:rPr lang="en-US" dirty="0"/>
              <a:t>Hard disks</a:t>
            </a:r>
          </a:p>
          <a:p>
            <a:pPr lvl="1"/>
            <a:r>
              <a:rPr lang="en-US" dirty="0"/>
              <a:t>I/O devices like printers</a:t>
            </a:r>
          </a:p>
          <a:p>
            <a:pPr lvl="1"/>
            <a:r>
              <a:rPr lang="en-US" dirty="0"/>
              <a:t>Sharable programs</a:t>
            </a:r>
          </a:p>
          <a:p>
            <a:pPr lvl="1"/>
            <a:r>
              <a:rPr lang="en-US" dirty="0"/>
              <a:t>Networks</a:t>
            </a:r>
          </a:p>
          <a:p>
            <a:pPr lvl="1"/>
            <a:r>
              <a:rPr lang="en-US" dirty="0"/>
              <a:t>Any other data that can be shared</a:t>
            </a:r>
          </a:p>
        </p:txBody>
      </p:sp>
    </p:spTree>
    <p:extLst>
      <p:ext uri="{BB962C8B-B14F-4D97-AF65-F5344CB8AC3E}">
        <p14:creationId xmlns:p14="http://schemas.microsoft.com/office/powerpoint/2010/main" val="242172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OS has many functions that involve computer security</a:t>
            </a:r>
          </a:p>
          <a:p>
            <a:pPr lvl="1"/>
            <a:r>
              <a:rPr lang="en-US" dirty="0"/>
              <a:t>Enforced sharing</a:t>
            </a:r>
          </a:p>
          <a:p>
            <a:pPr lvl="1"/>
            <a:r>
              <a:rPr lang="en-US" dirty="0" err="1"/>
              <a:t>Interprocess</a:t>
            </a:r>
            <a:r>
              <a:rPr lang="en-US" dirty="0"/>
              <a:t> communication</a:t>
            </a:r>
          </a:p>
          <a:p>
            <a:pPr lvl="1"/>
            <a:r>
              <a:rPr lang="en-US" dirty="0"/>
              <a:t>Protection of OS data</a:t>
            </a:r>
          </a:p>
          <a:p>
            <a:pPr lvl="1"/>
            <a:r>
              <a:rPr lang="en-US" dirty="0"/>
              <a:t>Guaranteed fair service</a:t>
            </a:r>
          </a:p>
          <a:p>
            <a:pPr lvl="1"/>
            <a:r>
              <a:rPr lang="en-US" dirty="0"/>
              <a:t>Interface to hardware</a:t>
            </a:r>
          </a:p>
          <a:p>
            <a:pPr lvl="1"/>
            <a:r>
              <a:rPr lang="en-US" dirty="0"/>
              <a:t>User authentication</a:t>
            </a:r>
          </a:p>
          <a:p>
            <a:pPr lvl="1"/>
            <a:r>
              <a:rPr lang="en-US" dirty="0"/>
              <a:t>Memory protection</a:t>
            </a:r>
          </a:p>
          <a:p>
            <a:pPr lvl="1"/>
            <a:r>
              <a:rPr lang="en-US" dirty="0"/>
              <a:t>File and I/O device access control</a:t>
            </a:r>
          </a:p>
          <a:p>
            <a:pPr lvl="1"/>
            <a:r>
              <a:rPr lang="en-US" dirty="0"/>
              <a:t>Allocation and access control of general objects</a:t>
            </a:r>
          </a:p>
        </p:txBody>
      </p:sp>
    </p:spTree>
    <p:extLst>
      <p:ext uri="{BB962C8B-B14F-4D97-AF65-F5344CB8AC3E}">
        <p14:creationId xmlns:p14="http://schemas.microsoft.com/office/powerpoint/2010/main" val="402544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Originally, there were only single users</a:t>
            </a:r>
          </a:p>
          <a:p>
            <a:pPr lvl="1"/>
            <a:r>
              <a:rPr lang="en-US" dirty="0"/>
              <a:t>Users programmed directly on the hardware</a:t>
            </a:r>
          </a:p>
          <a:p>
            <a:r>
              <a:rPr lang="en-US" dirty="0"/>
              <a:t>Multitasking</a:t>
            </a:r>
          </a:p>
          <a:p>
            <a:pPr lvl="1"/>
            <a:r>
              <a:rPr lang="en-US" dirty="0"/>
              <a:t>Modern systems run multiple </a:t>
            </a:r>
            <a:r>
              <a:rPr lang="en-US" b="1" dirty="0"/>
              <a:t>processes</a:t>
            </a:r>
            <a:r>
              <a:rPr lang="en-US" dirty="0"/>
              <a:t> (which </a:t>
            </a:r>
            <a:r>
              <a:rPr lang="en-US" b="1" dirty="0"/>
              <a:t>do not</a:t>
            </a:r>
            <a:r>
              <a:rPr lang="en-US" dirty="0"/>
              <a:t> share memory)</a:t>
            </a:r>
          </a:p>
          <a:p>
            <a:pPr lvl="1"/>
            <a:r>
              <a:rPr lang="en-US" dirty="0"/>
              <a:t>Each process can have multiple </a:t>
            </a:r>
            <a:r>
              <a:rPr lang="en-US" b="1" dirty="0"/>
              <a:t>threads</a:t>
            </a:r>
            <a:r>
              <a:rPr lang="en-US" dirty="0"/>
              <a:t> (which </a:t>
            </a:r>
            <a:r>
              <a:rPr lang="en-US" b="1" dirty="0"/>
              <a:t>do</a:t>
            </a:r>
            <a:r>
              <a:rPr lang="en-US" dirty="0"/>
              <a:t> share memory)</a:t>
            </a:r>
          </a:p>
          <a:p>
            <a:pPr lvl="2"/>
            <a:r>
              <a:rPr lang="en-US" dirty="0"/>
              <a:t>The book also mentions </a:t>
            </a:r>
            <a:r>
              <a:rPr lang="en-US" b="1" dirty="0"/>
              <a:t>tasks</a:t>
            </a:r>
            <a:r>
              <a:rPr lang="en-US" dirty="0"/>
              <a:t>, which are the same as threads on many systems</a:t>
            </a:r>
          </a:p>
          <a:p>
            <a:pPr lvl="1"/>
            <a:r>
              <a:rPr lang="en-US" dirty="0"/>
              <a:t>We don't want processes to interfere with each 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5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Virtualization</a:t>
            </a:r>
            <a:r>
              <a:rPr lang="en-US" dirty="0"/>
              <a:t> is key to OS security, particularly of memory and disk usage</a:t>
            </a:r>
          </a:p>
          <a:p>
            <a:r>
              <a:rPr lang="en-US" dirty="0"/>
              <a:t>Virtualization means providing one visible set of resources that are actually built on other resources</a:t>
            </a:r>
          </a:p>
          <a:p>
            <a:pPr lvl="1"/>
            <a:r>
              <a:rPr lang="en-US" dirty="0"/>
              <a:t>User A only sees user A resources because it sees a virtual machine tailored for it</a:t>
            </a:r>
          </a:p>
          <a:p>
            <a:r>
              <a:rPr lang="en-US" dirty="0"/>
              <a:t>A </a:t>
            </a:r>
            <a:r>
              <a:rPr lang="en-US" b="1" dirty="0"/>
              <a:t>hypervisor</a:t>
            </a:r>
            <a:r>
              <a:rPr lang="en-US" dirty="0"/>
              <a:t> is the program that implements the virtual machine, acting as mediator between virtual resources and real resources</a:t>
            </a:r>
          </a:p>
          <a:p>
            <a:r>
              <a:rPr lang="en-US" dirty="0"/>
              <a:t>A </a:t>
            </a:r>
            <a:r>
              <a:rPr lang="en-US" b="1" dirty="0"/>
              <a:t>sandbox</a:t>
            </a:r>
            <a:r>
              <a:rPr lang="en-US" dirty="0"/>
              <a:t> is a virtual machine that prevents programs from endangering the rest of the system</a:t>
            </a:r>
          </a:p>
        </p:txBody>
      </p:sp>
    </p:spTree>
    <p:extLst>
      <p:ext uri="{BB962C8B-B14F-4D97-AF65-F5344CB8AC3E}">
        <p14:creationId xmlns:p14="http://schemas.microsoft.com/office/powerpoint/2010/main" val="92468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OS security is fundamentally based on separation</a:t>
            </a:r>
          </a:p>
          <a:p>
            <a:pPr lvl="1"/>
            <a:r>
              <a:rPr lang="en-US" b="1" dirty="0"/>
              <a:t>Physical separation:</a:t>
            </a:r>
            <a:r>
              <a:rPr lang="en-US" dirty="0"/>
              <a:t> Different processes use different physical objects</a:t>
            </a:r>
          </a:p>
          <a:p>
            <a:pPr lvl="1"/>
            <a:r>
              <a:rPr lang="en-US" b="1" dirty="0"/>
              <a:t>Temporal separation:</a:t>
            </a:r>
            <a:r>
              <a:rPr lang="en-US" dirty="0"/>
              <a:t> Processes with different security requirements are executed at different times</a:t>
            </a:r>
          </a:p>
          <a:p>
            <a:pPr lvl="1"/>
            <a:r>
              <a:rPr lang="en-US" b="1" dirty="0"/>
              <a:t>Logical separation:</a:t>
            </a:r>
            <a:r>
              <a:rPr lang="en-US" dirty="0"/>
              <a:t> Programs cannot access data or resources outside of permitted areas</a:t>
            </a:r>
          </a:p>
          <a:p>
            <a:pPr lvl="1"/>
            <a:r>
              <a:rPr lang="en-US" b="1" dirty="0"/>
              <a:t>Cryptographic separation:</a:t>
            </a:r>
            <a:r>
              <a:rPr lang="en-US" dirty="0"/>
              <a:t> Processes conceal their data so that it is unintelligible</a:t>
            </a:r>
          </a:p>
        </p:txBody>
      </p:sp>
    </p:spTree>
    <p:extLst>
      <p:ext uri="{BB962C8B-B14F-4D97-AF65-F5344CB8AC3E}">
        <p14:creationId xmlns:p14="http://schemas.microsoft.com/office/powerpoint/2010/main" val="171478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Protection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12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Protecting memory is one of the most fundamental protections an OS can give</a:t>
            </a:r>
          </a:p>
          <a:p>
            <a:pPr lvl="1"/>
            <a:r>
              <a:rPr lang="en-US" dirty="0"/>
              <a:t>All data and operations for a program are in memory</a:t>
            </a:r>
          </a:p>
          <a:p>
            <a:pPr lvl="1"/>
            <a:r>
              <a:rPr lang="en-US" dirty="0"/>
              <a:t>Most I/O accesses are done by writing memory to various locations</a:t>
            </a:r>
          </a:p>
          <a:p>
            <a:r>
              <a:rPr lang="en-US" dirty="0"/>
              <a:t>Techniques for memory protection</a:t>
            </a:r>
          </a:p>
          <a:p>
            <a:pPr lvl="1"/>
            <a:r>
              <a:rPr lang="en-US" dirty="0"/>
              <a:t>Fence</a:t>
            </a:r>
          </a:p>
          <a:p>
            <a:pPr lvl="1"/>
            <a:r>
              <a:rPr lang="en-US" dirty="0"/>
              <a:t>Base/bounds registers</a:t>
            </a:r>
          </a:p>
          <a:p>
            <a:pPr lvl="1"/>
            <a:r>
              <a:rPr lang="en-US" dirty="0"/>
              <a:t>Tagged architectures</a:t>
            </a:r>
          </a:p>
          <a:p>
            <a:pPr lvl="1"/>
            <a:r>
              <a:rPr lang="en-US" dirty="0"/>
              <a:t>Segmentation</a:t>
            </a:r>
          </a:p>
          <a:p>
            <a:pPr lvl="1"/>
            <a:r>
              <a:rPr lang="en-US" dirty="0"/>
              <a:t>Paging</a:t>
            </a:r>
          </a:p>
        </p:txBody>
      </p:sp>
    </p:spTree>
    <p:extLst>
      <p:ext uri="{BB962C8B-B14F-4D97-AF65-F5344CB8AC3E}">
        <p14:creationId xmlns:p14="http://schemas.microsoft.com/office/powerpoint/2010/main" val="259120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153400" cy="46256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fence can be a predefined or variable memory location</a:t>
            </a:r>
          </a:p>
          <a:p>
            <a:r>
              <a:rPr lang="en-US" dirty="0"/>
              <a:t>Everything below the fence is for the OS</a:t>
            </a:r>
          </a:p>
          <a:p>
            <a:r>
              <a:rPr lang="en-US" dirty="0"/>
              <a:t>If a program ever tries to access memory below the fence, it either fails or is shut down</a:t>
            </a:r>
          </a:p>
          <a:p>
            <a:r>
              <a:rPr lang="en-US" dirty="0"/>
              <a:t>As with many memory schemes, code needs to be </a:t>
            </a:r>
            <a:r>
              <a:rPr lang="en-US" dirty="0" err="1"/>
              <a:t>relocatable</a:t>
            </a:r>
            <a:r>
              <a:rPr lang="en-US" dirty="0"/>
              <a:t> so that the program is written as if it starts at memory location 0, but actually can be offset to an appropriate location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9220200" y="2057400"/>
            <a:ext cx="1143000" cy="1143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OS Memory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9220200" y="3200400"/>
            <a:ext cx="1143000" cy="3276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User Program Memory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400" y="301043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Fence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0439400" y="3195103"/>
            <a:ext cx="3810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16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Web security</a:t>
            </a:r>
          </a:p>
          <a:p>
            <a:r>
              <a:rPr lang="en-US" dirty="0"/>
              <a:t>Web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Base/bounds registers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305800" cy="4625609"/>
          </a:xfrm>
        </p:spPr>
        <p:txBody>
          <a:bodyPr>
            <a:normAutofit/>
          </a:bodyPr>
          <a:lstStyle/>
          <a:p>
            <a:r>
              <a:rPr lang="en-US" dirty="0"/>
              <a:t>In modern systems, many user programs run at the same time</a:t>
            </a:r>
          </a:p>
          <a:p>
            <a:r>
              <a:rPr lang="en-US" dirty="0"/>
              <a:t>We can extend the idea of a fence to two registers for each program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base register</a:t>
            </a:r>
            <a:r>
              <a:rPr lang="en-US" dirty="0"/>
              <a:t> gives the lowest legal address for a particular user program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bounds register</a:t>
            </a:r>
            <a:r>
              <a:rPr lang="en-US" dirty="0"/>
              <a:t> gives the highest legal address for a particular user program</a:t>
            </a:r>
          </a:p>
        </p:txBody>
      </p:sp>
      <p:sp>
        <p:nvSpPr>
          <p:cNvPr id="4" name="Rectangle 3"/>
          <p:cNvSpPr/>
          <p:nvPr/>
        </p:nvSpPr>
        <p:spPr>
          <a:xfrm>
            <a:off x="9220200" y="2057400"/>
            <a:ext cx="1143000" cy="1143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OS Memory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9220200" y="3200400"/>
            <a:ext cx="1143000" cy="1066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Program A Memory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20400" y="301043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Base A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0439400" y="3195103"/>
            <a:ext cx="3810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220200" y="4267200"/>
            <a:ext cx="1143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Program B Memory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220200" y="5183746"/>
            <a:ext cx="1143000" cy="12932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Program C Memory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820400" y="40502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Bounds A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0439400" y="4267200"/>
            <a:ext cx="3810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2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idea of base and bounds registers can be extended so that there are separate ranges for the program code and for its data</a:t>
            </a:r>
          </a:p>
          <a:p>
            <a:r>
              <a:rPr lang="en-US" dirty="0"/>
              <a:t>It is possible to allow data for some users to be globally readable or writable</a:t>
            </a:r>
          </a:p>
          <a:p>
            <a:pPr lvl="1"/>
            <a:r>
              <a:rPr lang="en-US" dirty="0"/>
              <a:t>But this makes data protection all or nothing</a:t>
            </a:r>
          </a:p>
          <a:p>
            <a:r>
              <a:rPr lang="en-US" b="1" dirty="0"/>
              <a:t>Tagged architectures</a:t>
            </a:r>
            <a:r>
              <a:rPr lang="en-US" dirty="0"/>
              <a:t> allow every byte (or perhaps defined groups of bytes) to marked read only, read/write, or execute only</a:t>
            </a:r>
          </a:p>
          <a:p>
            <a:r>
              <a:rPr lang="en-US" dirty="0"/>
              <a:t>Only a few architectures have used this model because of the extra overhead involved</a:t>
            </a:r>
          </a:p>
        </p:txBody>
      </p:sp>
    </p:spTree>
    <p:extLst>
      <p:ext uri="{BB962C8B-B14F-4D97-AF65-F5344CB8AC3E}">
        <p14:creationId xmlns:p14="http://schemas.microsoft.com/office/powerpoint/2010/main" val="89731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696200" cy="49304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Segmentation</a:t>
            </a:r>
            <a:r>
              <a:rPr lang="en-US" dirty="0"/>
              <a:t> has been implemented on many processors including most x86 compatibles</a:t>
            </a:r>
          </a:p>
          <a:p>
            <a:r>
              <a:rPr lang="en-US" dirty="0"/>
              <a:t>A program sets up several segments such as code, data, and constant data</a:t>
            </a:r>
          </a:p>
          <a:p>
            <a:pPr lvl="1"/>
            <a:r>
              <a:rPr lang="en-US" dirty="0"/>
              <a:t>Writing to code is usually illegal</a:t>
            </a:r>
          </a:p>
          <a:p>
            <a:pPr lvl="1"/>
            <a:r>
              <a:rPr lang="en-US" dirty="0"/>
              <a:t>Other rules can be made for other segments</a:t>
            </a:r>
          </a:p>
          <a:p>
            <a:r>
              <a:rPr lang="en-US" dirty="0"/>
              <a:t>A memory lookup is both a segment identifier and an offset within that segment</a:t>
            </a:r>
          </a:p>
          <a:p>
            <a:r>
              <a:rPr lang="en-US" dirty="0"/>
              <a:t>For performance reasons, the OS can put these segments wherever it wants and do lookups</a:t>
            </a:r>
          </a:p>
          <a:p>
            <a:pPr lvl="1"/>
            <a:r>
              <a:rPr lang="en-US" dirty="0"/>
              <a:t>Segments can be put on secondary storage if they are not currently in use</a:t>
            </a:r>
          </a:p>
          <a:p>
            <a:r>
              <a:rPr lang="en-US" dirty="0"/>
              <a:t>The programmer sees a solid block of memory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763000" y="2286000"/>
            <a:ext cx="1143000" cy="838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Code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763000" y="3124200"/>
            <a:ext cx="1143000" cy="685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Constant 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63000" y="3810000"/>
            <a:ext cx="1143000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Data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9400" y="2286000"/>
            <a:ext cx="1143000" cy="441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10439400" y="2438400"/>
            <a:ext cx="1143000" cy="685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Constant Data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9400" y="3429000"/>
            <a:ext cx="1143000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9400" y="4343400"/>
            <a:ext cx="1143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1" name="Rectangle 20"/>
          <p:cNvSpPr/>
          <p:nvPr/>
        </p:nvSpPr>
        <p:spPr>
          <a:xfrm>
            <a:off x="10439400" y="5165501"/>
            <a:ext cx="11430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17" name="Rectangle 16"/>
          <p:cNvSpPr/>
          <p:nvPr/>
        </p:nvSpPr>
        <p:spPr>
          <a:xfrm>
            <a:off x="10439400" y="5562600"/>
            <a:ext cx="1143000" cy="838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Code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34400" y="1600201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Programmer's 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210800" y="1600201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OS</a:t>
            </a:r>
          </a:p>
          <a:p>
            <a:pPr algn="ctr"/>
            <a:r>
              <a:rPr lang="en-US" b="1" dirty="0"/>
              <a:t>View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9753600" y="4724401"/>
            <a:ext cx="533400" cy="63160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9753600" y="5356001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763000" y="5105400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Other users have their own segments</a:t>
            </a:r>
          </a:p>
        </p:txBody>
      </p:sp>
    </p:spTree>
    <p:extLst>
      <p:ext uri="{BB962C8B-B14F-4D97-AF65-F5344CB8AC3E}">
        <p14:creationId xmlns:p14="http://schemas.microsoft.com/office/powerpoint/2010/main" val="324291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6200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Paging</a:t>
            </a:r>
            <a:r>
              <a:rPr lang="en-US" dirty="0"/>
              <a:t> is a very common way of managing memory</a:t>
            </a:r>
          </a:p>
          <a:p>
            <a:r>
              <a:rPr lang="en-US" dirty="0"/>
              <a:t>A program is divided up into equal-sized pieces called pages</a:t>
            </a:r>
          </a:p>
          <a:p>
            <a:pPr lvl="1"/>
            <a:r>
              <a:rPr lang="en-US" dirty="0"/>
              <a:t>An address is page number and an offset</a:t>
            </a:r>
          </a:p>
          <a:p>
            <a:r>
              <a:rPr lang="en-US" dirty="0"/>
              <a:t>Paging doesn't have the fragmentation problems that segmentation does</a:t>
            </a:r>
          </a:p>
          <a:p>
            <a:pPr lvl="1"/>
            <a:r>
              <a:rPr lang="en-US" dirty="0"/>
              <a:t>It also doesn't specify different protection levels</a:t>
            </a:r>
          </a:p>
          <a:p>
            <a:r>
              <a:rPr lang="en-US" dirty="0"/>
              <a:t>Paging and segmentation can be combined to give protection levels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8763000" y="22860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34400" y="1600201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Programmer's View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10800" y="1600201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OS</a:t>
            </a:r>
          </a:p>
          <a:p>
            <a:pPr algn="ctr"/>
            <a:r>
              <a:rPr lang="en-US" b="1" dirty="0"/>
              <a:t>View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9753600" y="4724401"/>
            <a:ext cx="533400" cy="63160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9753600" y="5105401"/>
            <a:ext cx="533400" cy="25060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763000" y="5105400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Other users have their own pages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763000" y="27051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763000" y="31242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763000" y="35433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9400" y="2286000"/>
            <a:ext cx="1143000" cy="4191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2" name="Rectangle 21"/>
          <p:cNvSpPr/>
          <p:nvPr/>
        </p:nvSpPr>
        <p:spPr>
          <a:xfrm>
            <a:off x="10439400" y="2705100"/>
            <a:ext cx="1143000" cy="4191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4" name="Rectangle 23"/>
          <p:cNvSpPr/>
          <p:nvPr/>
        </p:nvSpPr>
        <p:spPr>
          <a:xfrm>
            <a:off x="10439400" y="3543300"/>
            <a:ext cx="1143000" cy="4191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5" name="Rectangle 24"/>
          <p:cNvSpPr/>
          <p:nvPr/>
        </p:nvSpPr>
        <p:spPr>
          <a:xfrm>
            <a:off x="10439400" y="39624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439400" y="4381500"/>
            <a:ext cx="1143000" cy="4191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7" name="Rectangle 26"/>
          <p:cNvSpPr/>
          <p:nvPr/>
        </p:nvSpPr>
        <p:spPr>
          <a:xfrm>
            <a:off x="10439400" y="4800600"/>
            <a:ext cx="1143000" cy="4191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28" name="Rectangle 27"/>
          <p:cNvSpPr/>
          <p:nvPr/>
        </p:nvSpPr>
        <p:spPr>
          <a:xfrm>
            <a:off x="10439400" y="52197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9400" y="5638800"/>
            <a:ext cx="1143000" cy="4191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30" name="Rectangle 29"/>
          <p:cNvSpPr/>
          <p:nvPr/>
        </p:nvSpPr>
        <p:spPr>
          <a:xfrm>
            <a:off x="10439400" y="60579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9400" y="3124200"/>
            <a:ext cx="1143000" cy="4191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Page 2</a:t>
            </a:r>
          </a:p>
        </p:txBody>
      </p:sp>
    </p:spTree>
    <p:extLst>
      <p:ext uri="{BB962C8B-B14F-4D97-AF65-F5344CB8AC3E}">
        <p14:creationId xmlns:p14="http://schemas.microsoft.com/office/powerpoint/2010/main" val="96043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Operating Systems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8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88" y="3352801"/>
            <a:ext cx="4189413" cy="329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trusted OS is similar to a normal OS, except that it puts a layer of access control around everything</a:t>
            </a:r>
          </a:p>
          <a:p>
            <a:r>
              <a:rPr lang="en-US" dirty="0"/>
              <a:t>A trusted OS will typically be careful about:</a:t>
            </a:r>
          </a:p>
          <a:p>
            <a:pPr lvl="1"/>
            <a:r>
              <a:rPr lang="en-US" dirty="0"/>
              <a:t>User identification and authentication</a:t>
            </a:r>
          </a:p>
          <a:p>
            <a:pPr lvl="1"/>
            <a:r>
              <a:rPr lang="en-US" dirty="0"/>
              <a:t>Mandatory access control</a:t>
            </a:r>
          </a:p>
          <a:p>
            <a:pPr lvl="1"/>
            <a:r>
              <a:rPr lang="en-US" dirty="0"/>
              <a:t>Discretionary access control</a:t>
            </a:r>
          </a:p>
          <a:p>
            <a:pPr lvl="1"/>
            <a:r>
              <a:rPr lang="en-US" dirty="0"/>
              <a:t>Object reuse protection</a:t>
            </a:r>
          </a:p>
          <a:p>
            <a:pPr lvl="1"/>
            <a:r>
              <a:rPr lang="en-US" dirty="0"/>
              <a:t>Complete mediation</a:t>
            </a:r>
          </a:p>
          <a:p>
            <a:pPr lvl="1"/>
            <a:r>
              <a:rPr lang="en-US" dirty="0"/>
              <a:t>Trusted paths</a:t>
            </a:r>
          </a:p>
          <a:p>
            <a:pPr lvl="1"/>
            <a:r>
              <a:rPr lang="en-US" dirty="0"/>
              <a:t>Auditing</a:t>
            </a:r>
          </a:p>
          <a:p>
            <a:pPr lvl="1"/>
            <a:r>
              <a:rPr lang="en-US" dirty="0"/>
              <a:t>Intrusion detection</a:t>
            </a:r>
          </a:p>
        </p:txBody>
      </p:sp>
    </p:spTree>
    <p:extLst>
      <p:ext uri="{BB962C8B-B14F-4D97-AF65-F5344CB8AC3E}">
        <p14:creationId xmlns:p14="http://schemas.microsoft.com/office/powerpoint/2010/main" val="421050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9502" t="20330" r="28331" b="8242"/>
          <a:stretch/>
        </p:blipFill>
        <p:spPr>
          <a:xfrm>
            <a:off x="6324600" y="1751745"/>
            <a:ext cx="5486400" cy="495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Computing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5486400" cy="462560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trusted computing base</a:t>
            </a:r>
            <a:r>
              <a:rPr lang="en-US" dirty="0"/>
              <a:t> or </a:t>
            </a:r>
            <a:r>
              <a:rPr lang="en-US" b="1" dirty="0"/>
              <a:t>TCB</a:t>
            </a:r>
            <a:r>
              <a:rPr lang="en-US" dirty="0"/>
              <a:t> is the parted of a trusted OS that enforces the security policy</a:t>
            </a:r>
          </a:p>
          <a:p>
            <a:r>
              <a:rPr lang="en-US" dirty="0"/>
              <a:t>It has to handle the most hardcore stuff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Mandatory and discretionary 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Mandatory access control</a:t>
            </a:r>
            <a:r>
              <a:rPr lang="en-US" dirty="0"/>
              <a:t> (</a:t>
            </a:r>
            <a:r>
              <a:rPr lang="en-US" b="1" dirty="0"/>
              <a:t>MAC</a:t>
            </a:r>
            <a:r>
              <a:rPr lang="en-US" dirty="0"/>
              <a:t>) means that the controls are enforced by rules in the system, not by user choices</a:t>
            </a:r>
          </a:p>
          <a:p>
            <a:pPr lvl="1"/>
            <a:r>
              <a:rPr lang="en-US" dirty="0"/>
              <a:t>In a few slides, we'll talk about Bell-La </a:t>
            </a:r>
            <a:r>
              <a:rPr lang="en-US" dirty="0" err="1"/>
              <a:t>Padula</a:t>
            </a:r>
            <a:r>
              <a:rPr lang="en-US" dirty="0"/>
              <a:t>, a classic MAC system</a:t>
            </a:r>
          </a:p>
          <a:p>
            <a:r>
              <a:rPr lang="en-US" b="1" dirty="0"/>
              <a:t>Discretionary access control</a:t>
            </a:r>
            <a:r>
              <a:rPr lang="en-US" dirty="0"/>
              <a:t> (</a:t>
            </a:r>
            <a:r>
              <a:rPr lang="en-US" b="1" dirty="0"/>
              <a:t>DAC</a:t>
            </a:r>
            <a:r>
              <a:rPr lang="en-US" dirty="0"/>
              <a:t>) means that the user has control over who can access the objects he or she owns</a:t>
            </a:r>
          </a:p>
          <a:p>
            <a:pPr lvl="1"/>
            <a:r>
              <a:rPr lang="en-US" dirty="0"/>
              <a:t>Linux and Windows are largely DAC systems</a:t>
            </a:r>
          </a:p>
          <a:p>
            <a:r>
              <a:rPr lang="en-US"/>
              <a:t>Many </a:t>
            </a:r>
            <a:r>
              <a:rPr lang="en-US" dirty="0"/>
              <a:t>real systems have elements of both</a:t>
            </a:r>
          </a:p>
        </p:txBody>
      </p:sp>
    </p:spTree>
    <p:extLst>
      <p:ext uri="{BB962C8B-B14F-4D97-AF65-F5344CB8AC3E}">
        <p14:creationId xmlns:p14="http://schemas.microsoft.com/office/powerpoint/2010/main" val="286399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reuse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When a file is deleted, it isn't actually deleted</a:t>
            </a:r>
          </a:p>
          <a:p>
            <a:pPr lvl="1"/>
            <a:r>
              <a:rPr lang="en-US" dirty="0"/>
              <a:t>It's blocks are unlinked from the file system</a:t>
            </a:r>
          </a:p>
          <a:p>
            <a:r>
              <a:rPr lang="en-US" dirty="0"/>
              <a:t>When you create a new file, it usually uses a block from an old deleted file</a:t>
            </a:r>
          </a:p>
          <a:p>
            <a:r>
              <a:rPr lang="en-US" dirty="0"/>
              <a:t>You can examine the contents of that block and reconstruct some or all of the deleted file</a:t>
            </a:r>
          </a:p>
          <a:p>
            <a:pPr lvl="1"/>
            <a:r>
              <a:rPr lang="en-US" dirty="0"/>
              <a:t>Software is available for home users to undelete files</a:t>
            </a:r>
          </a:p>
          <a:p>
            <a:pPr lvl="1"/>
            <a:r>
              <a:rPr lang="en-US" dirty="0"/>
              <a:t>Digital forensics experts use more powerful tools in criminal investigations</a:t>
            </a:r>
          </a:p>
          <a:p>
            <a:r>
              <a:rPr lang="en-US" dirty="0"/>
              <a:t>The problem is that </a:t>
            </a:r>
            <a:r>
              <a:rPr lang="en-US" b="1" dirty="0"/>
              <a:t>object reuse</a:t>
            </a:r>
            <a:r>
              <a:rPr lang="en-US" dirty="0"/>
              <a:t> allows for security violations</a:t>
            </a:r>
          </a:p>
          <a:p>
            <a:r>
              <a:rPr lang="en-US" dirty="0"/>
              <a:t>A regular OS often does this and other kinds of object reuse for efficiency</a:t>
            </a:r>
          </a:p>
          <a:p>
            <a:r>
              <a:rPr lang="en-US" dirty="0"/>
              <a:t>A trusted OS will sacrifice efficiency for security</a:t>
            </a:r>
          </a:p>
        </p:txBody>
      </p:sp>
    </p:spTree>
    <p:extLst>
      <p:ext uri="{BB962C8B-B14F-4D97-AF65-F5344CB8AC3E}">
        <p14:creationId xmlns:p14="http://schemas.microsoft.com/office/powerpoint/2010/main" val="107079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 mediation and trusted paths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Complete mediation</a:t>
            </a:r>
            <a:r>
              <a:rPr lang="en-US" dirty="0"/>
              <a:t> means that every access goes through the system</a:t>
            </a:r>
          </a:p>
          <a:p>
            <a:pPr lvl="1"/>
            <a:r>
              <a:rPr lang="en-US" dirty="0"/>
              <a:t>All resources are checked</a:t>
            </a:r>
          </a:p>
          <a:p>
            <a:pPr lvl="1"/>
            <a:r>
              <a:rPr lang="en-US" dirty="0"/>
              <a:t>Past permissions are no guarantee of future permissions</a:t>
            </a:r>
          </a:p>
          <a:p>
            <a:r>
              <a:rPr lang="en-US" dirty="0"/>
              <a:t>A </a:t>
            </a:r>
            <a:r>
              <a:rPr lang="en-US" b="1" dirty="0"/>
              <a:t>trusted path</a:t>
            </a:r>
            <a:r>
              <a:rPr lang="en-US" dirty="0"/>
              <a:t> means an unmistakable process for performing protected tasks</a:t>
            </a:r>
          </a:p>
          <a:p>
            <a:pPr lvl="1"/>
            <a:r>
              <a:rPr lang="en-US" dirty="0"/>
              <a:t>Phishing is the opposite of a trusted path</a:t>
            </a:r>
          </a:p>
          <a:p>
            <a:pPr lvl="1"/>
            <a:r>
              <a:rPr lang="en-US" dirty="0"/>
              <a:t>Some attacks on OS users rely on getting them to download a file with the same name as a system command, which will then be run instead if they execute from the same directory</a:t>
            </a:r>
          </a:p>
        </p:txBody>
      </p:sp>
    </p:spTree>
    <p:extLst>
      <p:ext uri="{BB962C8B-B14F-4D97-AF65-F5344CB8AC3E}">
        <p14:creationId xmlns:p14="http://schemas.microsoft.com/office/powerpoint/2010/main" val="21386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Trusted systems also keep an audit log of all security-relevant actions that have been taken</a:t>
            </a:r>
          </a:p>
          <a:p>
            <a:r>
              <a:rPr lang="en-US" dirty="0"/>
              <a:t>Unfortunately, audit logs can become huge</a:t>
            </a:r>
          </a:p>
          <a:p>
            <a:r>
              <a:rPr lang="en-US" dirty="0"/>
              <a:t>Even if an illegal access is known to have happened, it might be impossible to find it in the logs</a:t>
            </a:r>
          </a:p>
          <a:p>
            <a:r>
              <a:rPr lang="en-US" dirty="0"/>
              <a:t>Audit reduction is the process of reducing the size of the log to critical events</a:t>
            </a:r>
          </a:p>
          <a:p>
            <a:pPr lvl="1"/>
            <a:r>
              <a:rPr lang="en-US" dirty="0"/>
              <a:t>This may require sophisticated pattern recognition 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75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Kernelized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775192"/>
            <a:ext cx="6951664" cy="4625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One approach to making a trusted system is a </a:t>
            </a:r>
            <a:r>
              <a:rPr lang="en-US" b="1" dirty="0" err="1"/>
              <a:t>kernelized</a:t>
            </a:r>
            <a:r>
              <a:rPr lang="en-US" b="1" dirty="0"/>
              <a:t> design</a:t>
            </a:r>
          </a:p>
          <a:p>
            <a:r>
              <a:rPr lang="en-US" dirty="0"/>
              <a:t>A </a:t>
            </a:r>
            <a:r>
              <a:rPr lang="en-US" b="1" dirty="0"/>
              <a:t>security kernel</a:t>
            </a:r>
            <a:r>
              <a:rPr lang="en-US" dirty="0"/>
              <a:t> is the low level part of the OS that enforces security mechanisms</a:t>
            </a:r>
          </a:p>
          <a:p>
            <a:pPr lvl="1"/>
            <a:r>
              <a:rPr lang="en-US" dirty="0"/>
              <a:t>It can be a unified layer sitting between hardware and the rest of the OS</a:t>
            </a:r>
          </a:p>
          <a:p>
            <a:pPr lvl="1"/>
            <a:r>
              <a:rPr lang="en-US" dirty="0"/>
              <a:t>Or it can be spread throughout the entire OS</a:t>
            </a:r>
          </a:p>
          <a:p>
            <a:r>
              <a:rPr lang="en-US" dirty="0"/>
              <a:t>The </a:t>
            </a:r>
            <a:r>
              <a:rPr lang="en-US" b="1" dirty="0"/>
              <a:t>reference monitor</a:t>
            </a:r>
            <a:r>
              <a:rPr lang="en-US" dirty="0"/>
              <a:t> is the most important part of the security kernel</a:t>
            </a:r>
          </a:p>
          <a:p>
            <a:pPr lvl="1"/>
            <a:r>
              <a:rPr lang="en-US" dirty="0"/>
              <a:t>It controls accesses to objects</a:t>
            </a:r>
          </a:p>
          <a:p>
            <a:pPr lvl="1"/>
            <a:r>
              <a:rPr lang="en-US" dirty="0"/>
              <a:t>It should be </a:t>
            </a:r>
            <a:r>
              <a:rPr lang="en-US" b="1" dirty="0"/>
              <a:t>tamperproof</a:t>
            </a:r>
            <a:r>
              <a:rPr lang="en-US" dirty="0"/>
              <a:t>, </a:t>
            </a:r>
            <a:r>
              <a:rPr lang="en-US" b="1" dirty="0" err="1"/>
              <a:t>unbypassable</a:t>
            </a:r>
            <a:r>
              <a:rPr lang="en-US" dirty="0"/>
              <a:t>, and </a:t>
            </a:r>
            <a:r>
              <a:rPr lang="en-US" b="1" dirty="0"/>
              <a:t>analyzable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43"/>
          <a:stretch/>
        </p:blipFill>
        <p:spPr bwMode="auto">
          <a:xfrm>
            <a:off x="7467600" y="2743201"/>
            <a:ext cx="4411764" cy="266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53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Mandatory Access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41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52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6553200" cy="4625609"/>
          </a:xfrm>
        </p:spPr>
        <p:txBody>
          <a:bodyPr>
            <a:normAutofit/>
          </a:bodyPr>
          <a:lstStyle/>
          <a:p>
            <a:r>
              <a:rPr lang="en-US" dirty="0"/>
              <a:t>Confidentiality access control system</a:t>
            </a:r>
          </a:p>
          <a:p>
            <a:r>
              <a:rPr lang="en-US" dirty="0"/>
              <a:t>Military-style classifications</a:t>
            </a:r>
          </a:p>
          <a:p>
            <a:r>
              <a:rPr lang="en-US" dirty="0"/>
              <a:t>Uses a linear clearance hierarchy</a:t>
            </a:r>
          </a:p>
          <a:p>
            <a:r>
              <a:rPr lang="en-US" dirty="0"/>
              <a:t>All information is on a </a:t>
            </a:r>
            <a:r>
              <a:rPr lang="en-US" b="1" dirty="0"/>
              <a:t>need-to-know</a:t>
            </a:r>
            <a:r>
              <a:rPr lang="en-US" dirty="0"/>
              <a:t> basis</a:t>
            </a:r>
          </a:p>
          <a:p>
            <a:r>
              <a:rPr lang="en-US" dirty="0"/>
              <a:t>It uses </a:t>
            </a:r>
            <a:r>
              <a:rPr lang="en-US" b="1" dirty="0"/>
              <a:t>clearance</a:t>
            </a:r>
            <a:r>
              <a:rPr lang="en-US" dirty="0"/>
              <a:t> (or </a:t>
            </a:r>
            <a:r>
              <a:rPr lang="en-US" b="1" dirty="0"/>
              <a:t>sensitivity</a:t>
            </a:r>
            <a:r>
              <a:rPr lang="en-US" dirty="0"/>
              <a:t>) levels as well as project-specific </a:t>
            </a:r>
            <a:r>
              <a:rPr lang="en-US" b="1" dirty="0"/>
              <a:t>compartments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14240124"/>
              </p:ext>
            </p:extLst>
          </p:nvPr>
        </p:nvGraphicFramePr>
        <p:xfrm>
          <a:off x="6172200" y="1775193"/>
          <a:ext cx="6629400" cy="4625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623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clearances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1425208"/>
          </a:xfrm>
        </p:spPr>
        <p:txBody>
          <a:bodyPr>
            <a:normAutofit fontScale="92500"/>
          </a:bodyPr>
          <a:lstStyle/>
          <a:p>
            <a:r>
              <a:rPr lang="en-US" dirty="0"/>
              <a:t>Both subjects (users) and objects (files) have security clearances</a:t>
            </a:r>
          </a:p>
          <a:p>
            <a:r>
              <a:rPr lang="en-US" dirty="0"/>
              <a:t>Below are the clearances arranged in a hierarchy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188730"/>
              </p:ext>
            </p:extLst>
          </p:nvPr>
        </p:nvGraphicFramePr>
        <p:xfrm>
          <a:off x="609600" y="2971800"/>
          <a:ext cx="10972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Clearance Levels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Sample Subjects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Sample Objects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Top Secret (TS)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Tamara,</a:t>
                      </a:r>
                      <a:r>
                        <a:rPr lang="en-US" sz="2400" baseline="0" dirty="0"/>
                        <a:t> Thomas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Personnel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Secret 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Sally,</a:t>
                      </a:r>
                      <a:r>
                        <a:rPr lang="en-US" sz="2400" baseline="0" dirty="0"/>
                        <a:t> Samuel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E-mail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Confidential</a:t>
                      </a:r>
                      <a:r>
                        <a:rPr lang="en-US" sz="2400" baseline="0" dirty="0"/>
                        <a:t> (C)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Claire, Clarence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Activity Log</a:t>
                      </a:r>
                      <a:r>
                        <a:rPr lang="en-US" sz="2400" baseline="0" dirty="0"/>
                        <a:t> Files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Restricted (R)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Rachel, Riley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Telephone List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Unclassified (UC)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Ulaley</a:t>
                      </a:r>
                      <a:r>
                        <a:rPr lang="en-US" sz="2400" dirty="0"/>
                        <a:t>, Ursula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Address of Headquarters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11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security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dirty="0"/>
              <a:t> be the clearance level of object </a:t>
            </a:r>
            <a:r>
              <a:rPr lang="en-US" b="1" i="1" dirty="0"/>
              <a:t>O</a:t>
            </a:r>
          </a:p>
          <a:p>
            <a:r>
              <a:rPr lang="en-US" dirty="0"/>
              <a:t>Let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dirty="0"/>
              <a:t> be the clearance level of subject </a:t>
            </a:r>
            <a:r>
              <a:rPr lang="en-US" b="1" i="1" dirty="0"/>
              <a:t>S</a:t>
            </a:r>
          </a:p>
          <a:p>
            <a:r>
              <a:rPr lang="en-US" dirty="0"/>
              <a:t>The simple security condition states that </a:t>
            </a:r>
            <a:r>
              <a:rPr lang="en-US" b="1" i="1" dirty="0"/>
              <a:t>S</a:t>
            </a:r>
            <a:r>
              <a:rPr lang="en-US" dirty="0"/>
              <a:t> can read </a:t>
            </a:r>
            <a:r>
              <a:rPr lang="en-US" b="1" i="1" dirty="0"/>
              <a:t>O</a:t>
            </a:r>
            <a:r>
              <a:rPr lang="en-US" dirty="0"/>
              <a:t> if and only if the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b="1" i="1" dirty="0"/>
              <a:t> </a:t>
            </a:r>
            <a:r>
              <a:rPr lang="en-US" dirty="0"/>
              <a:t>≤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dirty="0"/>
              <a:t> and </a:t>
            </a:r>
            <a:r>
              <a:rPr lang="en-US" b="1" i="1" dirty="0"/>
              <a:t>S</a:t>
            </a:r>
            <a:r>
              <a:rPr lang="en-US" dirty="0"/>
              <a:t> has discretionary read access to </a:t>
            </a:r>
            <a:r>
              <a:rPr lang="en-US" b="1" i="1" dirty="0"/>
              <a:t>O</a:t>
            </a:r>
          </a:p>
          <a:p>
            <a:r>
              <a:rPr lang="en-US" dirty="0"/>
              <a:t>In short, you can only read down</a:t>
            </a:r>
          </a:p>
          <a:p>
            <a:r>
              <a:rPr lang="en-US" dirty="0"/>
              <a:t>In a few slides, we will expand the simple security condition to make the concept of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1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*-Property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*-property states that </a:t>
            </a:r>
            <a:r>
              <a:rPr lang="en-US" b="1" i="1" dirty="0"/>
              <a:t>S</a:t>
            </a:r>
            <a:r>
              <a:rPr lang="en-US" dirty="0"/>
              <a:t> can write </a:t>
            </a:r>
            <a:r>
              <a:rPr lang="en-US" b="1" i="1" dirty="0"/>
              <a:t>O</a:t>
            </a:r>
            <a:r>
              <a:rPr lang="en-US" dirty="0"/>
              <a:t> if and only if the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b="1" i="1" dirty="0"/>
              <a:t> </a:t>
            </a:r>
            <a:r>
              <a:rPr lang="en-US" dirty="0"/>
              <a:t>≤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dirty="0"/>
              <a:t> and </a:t>
            </a:r>
            <a:r>
              <a:rPr lang="en-US" b="1" i="1" dirty="0"/>
              <a:t>S</a:t>
            </a:r>
            <a:r>
              <a:rPr lang="en-US" dirty="0"/>
              <a:t> has discretionary write access to </a:t>
            </a:r>
            <a:r>
              <a:rPr lang="en-US" b="1" i="1" dirty="0"/>
              <a:t>O</a:t>
            </a:r>
          </a:p>
          <a:p>
            <a:r>
              <a:rPr lang="en-US" dirty="0"/>
              <a:t>In short, you can only write up</a:t>
            </a:r>
          </a:p>
        </p:txBody>
      </p:sp>
    </p:spTree>
    <p:extLst>
      <p:ext uri="{BB962C8B-B14F-4D97-AF65-F5344CB8AC3E}">
        <p14:creationId xmlns:p14="http://schemas.microsoft.com/office/powerpoint/2010/main" val="646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security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Assume your system starts in a secure initial state</a:t>
            </a:r>
          </a:p>
          <a:p>
            <a:r>
              <a:rPr lang="en-US" dirty="0"/>
              <a:t>Let </a:t>
            </a:r>
            <a:r>
              <a:rPr lang="en-US" b="1" i="1" dirty="0"/>
              <a:t>T</a:t>
            </a:r>
            <a:r>
              <a:rPr lang="en-US" dirty="0"/>
              <a:t> be all the possible state transformations</a:t>
            </a:r>
          </a:p>
          <a:p>
            <a:r>
              <a:rPr lang="en-US" dirty="0"/>
              <a:t>If every element in </a:t>
            </a:r>
            <a:r>
              <a:rPr lang="en-US" b="1" i="1" dirty="0"/>
              <a:t>T</a:t>
            </a:r>
            <a:r>
              <a:rPr lang="en-US" dirty="0"/>
              <a:t> preserves the simple security condition and the *-property, every reachable state is secure</a:t>
            </a:r>
          </a:p>
          <a:p>
            <a:r>
              <a:rPr lang="en-US" dirty="0"/>
              <a:t>This is sort of a stupid theorem, because we define “secure” to mean a system that preserves the security condition and the *-property</a:t>
            </a:r>
          </a:p>
        </p:txBody>
      </p:sp>
    </p:spTree>
    <p:extLst>
      <p:ext uri="{BB962C8B-B14F-4D97-AF65-F5344CB8AC3E}">
        <p14:creationId xmlns:p14="http://schemas.microsoft.com/office/powerpoint/2010/main" val="321438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access </a:t>
            </a:r>
            <a:r>
              <a:rPr lang="en-US"/>
              <a:t>control models</a:t>
            </a:r>
          </a:p>
          <a:p>
            <a:r>
              <a:rPr lang="en-US" dirty="0"/>
              <a:t>Rootkits</a:t>
            </a:r>
          </a:p>
          <a:p>
            <a:r>
              <a:rPr lang="en-US" dirty="0"/>
              <a:t>Network basics</a:t>
            </a:r>
          </a:p>
          <a:p>
            <a:r>
              <a:rPr lang="en-US" dirty="0"/>
              <a:t>Network threats</a:t>
            </a:r>
          </a:p>
          <a:p>
            <a:r>
              <a:rPr lang="en-US" dirty="0"/>
              <a:t>Network attacks</a:t>
            </a:r>
          </a:p>
          <a:p>
            <a:r>
              <a:rPr lang="en-US" dirty="0"/>
              <a:t>Adam </a:t>
            </a:r>
            <a:r>
              <a:rPr lang="en-US" dirty="0" err="1"/>
              <a:t>Garantche</a:t>
            </a:r>
            <a:r>
              <a:rPr lang="en-US" dirty="0"/>
              <a:t> presents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6.1 and 6.2</a:t>
            </a:r>
          </a:p>
          <a:p>
            <a:r>
              <a:rPr lang="en-US" dirty="0"/>
              <a:t>Keep working on Project 2</a:t>
            </a:r>
          </a:p>
          <a:p>
            <a:r>
              <a:rPr lang="en-US" dirty="0"/>
              <a:t>Work on Assignment 3</a:t>
            </a:r>
          </a:p>
          <a:p>
            <a:pPr lvl="1"/>
            <a:r>
              <a:rPr lang="en-US" dirty="0"/>
              <a:t>Due on Friday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30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Abiral</a:t>
            </a:r>
            <a:r>
              <a:rPr lang="en-US" dirty="0"/>
              <a:t> </a:t>
            </a:r>
            <a:r>
              <a:rPr lang="en-US" dirty="0" err="1"/>
              <a:t>Pokarel</a:t>
            </a:r>
            <a:r>
              <a:rPr lang="en-US" dirty="0"/>
              <a:t> Presents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5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E-mail Attacks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87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E-mail spoofing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SMTP is the protocol for sending e-mail</a:t>
            </a:r>
          </a:p>
          <a:p>
            <a:r>
              <a:rPr lang="en-US" dirty="0"/>
              <a:t>It's very straight-forward</a:t>
            </a:r>
          </a:p>
          <a:p>
            <a:r>
              <a:rPr lang="en-US" dirty="0"/>
              <a:t>The </a:t>
            </a:r>
            <a:r>
              <a:rPr lang="en-US" b="1" dirty="0"/>
              <a:t>from</a:t>
            </a:r>
            <a:r>
              <a:rPr lang="en-US" dirty="0"/>
              <a:t> field is easy to spoof</a:t>
            </a:r>
          </a:p>
          <a:p>
            <a:r>
              <a:rPr lang="en-US" dirty="0"/>
              <a:t>There are protocols with authentication built in, but regular SMTP is entrenched how</a:t>
            </a:r>
          </a:p>
          <a:p>
            <a:r>
              <a:rPr lang="en-US" dirty="0"/>
              <a:t>You can never trust header information in an e-mail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3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Phishing</a:t>
            </a:r>
            <a:r>
              <a:rPr lang="en-US" dirty="0"/>
              <a:t> is when an e-mail tries to trick someone into giving out private data or doing something else unsafe</a:t>
            </a:r>
          </a:p>
          <a:p>
            <a:r>
              <a:rPr lang="en-US" b="1" dirty="0"/>
              <a:t>Spear phishing</a:t>
            </a:r>
            <a:r>
              <a:rPr lang="en-US" dirty="0"/>
              <a:t> is phishing that targets a specific individual</a:t>
            </a:r>
          </a:p>
          <a:p>
            <a:pPr lvl="1"/>
            <a:r>
              <a:rPr lang="en-US" dirty="0"/>
              <a:t>Details about that user's life or accounts might be included</a:t>
            </a:r>
          </a:p>
          <a:p>
            <a:r>
              <a:rPr lang="en-US" b="1" dirty="0"/>
              <a:t>Whaling</a:t>
            </a:r>
            <a:r>
              <a:rPr lang="en-US" dirty="0"/>
              <a:t> is a term used for spear phishing of rich people or celebrities</a:t>
            </a:r>
          </a:p>
          <a:p>
            <a:pPr lvl="1"/>
            <a:r>
              <a:rPr lang="en-US" dirty="0"/>
              <a:t>They have more money</a:t>
            </a:r>
          </a:p>
          <a:p>
            <a:pPr lvl="1"/>
            <a:r>
              <a:rPr lang="en-US" dirty="0"/>
              <a:t>Many of their personal details could be public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1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3026</TotalTime>
  <Words>1812</Words>
  <Application>Microsoft Office PowerPoint</Application>
  <PresentationFormat>Widescreen</PresentationFormat>
  <Paragraphs>256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Assignment 3</vt:lpstr>
      <vt:lpstr>Abiral Pokarel Presents</vt:lpstr>
      <vt:lpstr>Back to E-mail Attacks</vt:lpstr>
      <vt:lpstr>E-mail spoofing</vt:lpstr>
      <vt:lpstr>Phishing</vt:lpstr>
      <vt:lpstr>Secure e-mail systems</vt:lpstr>
      <vt:lpstr>OS Security</vt:lpstr>
      <vt:lpstr>OS security</vt:lpstr>
      <vt:lpstr>OS issues</vt:lpstr>
      <vt:lpstr>OS history</vt:lpstr>
      <vt:lpstr>Virtualization</vt:lpstr>
      <vt:lpstr>Separation</vt:lpstr>
      <vt:lpstr>Memory Protection</vt:lpstr>
      <vt:lpstr>Memory protection</vt:lpstr>
      <vt:lpstr>Fence</vt:lpstr>
      <vt:lpstr>Base/bounds registers</vt:lpstr>
      <vt:lpstr>Tagged architectures</vt:lpstr>
      <vt:lpstr>Segmentation</vt:lpstr>
      <vt:lpstr>Paging</vt:lpstr>
      <vt:lpstr>Trusted Operating Systems</vt:lpstr>
      <vt:lpstr>Trusted OS</vt:lpstr>
      <vt:lpstr>Trusted Computing Base</vt:lpstr>
      <vt:lpstr>Mandatory and discretionary access control</vt:lpstr>
      <vt:lpstr>Object reuse</vt:lpstr>
      <vt:lpstr>Complete mediation and trusted paths</vt:lpstr>
      <vt:lpstr>Auditing</vt:lpstr>
      <vt:lpstr>Kernelized design</vt:lpstr>
      <vt:lpstr>Mandatory Access Control</vt:lpstr>
      <vt:lpstr>Bell-La Padula Model</vt:lpstr>
      <vt:lpstr>Bell-La Padula overview</vt:lpstr>
      <vt:lpstr>Security clearances</vt:lpstr>
      <vt:lpstr>Simple security condition</vt:lpstr>
      <vt:lpstr>*-Property</vt:lpstr>
      <vt:lpstr>Basic security theorem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387</cp:revision>
  <dcterms:created xsi:type="dcterms:W3CDTF">2009-08-24T20:26:10Z</dcterms:created>
  <dcterms:modified xsi:type="dcterms:W3CDTF">2025-10-08T17:42:20Z</dcterms:modified>
</cp:coreProperties>
</file>